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324" r:id="rId3"/>
    <p:sldId id="302" r:id="rId4"/>
    <p:sldId id="303" r:id="rId5"/>
    <p:sldId id="304" r:id="rId6"/>
    <p:sldId id="305" r:id="rId7"/>
    <p:sldId id="334" r:id="rId8"/>
    <p:sldId id="33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F89D89-B5A5-4F0D-A023-A3060AE4ADEB}" v="35" dt="2021-11-14T12:52:10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nhard Seelen" userId="8c651d8e-946e-4948-8a64-4c10bca0126f" providerId="ADAL" clId="{119114AC-BBDC-4B31-82F8-7E9ADCB0F48F}"/>
    <pc:docChg chg="modSld">
      <pc:chgData name="Bernhard Seelen" userId="8c651d8e-946e-4948-8a64-4c10bca0126f" providerId="ADAL" clId="{119114AC-BBDC-4B31-82F8-7E9ADCB0F48F}" dt="2020-11-20T07:39:58.711" v="2" actId="14100"/>
      <pc:docMkLst>
        <pc:docMk/>
      </pc:docMkLst>
      <pc:sldChg chg="modSp mod">
        <pc:chgData name="Bernhard Seelen" userId="8c651d8e-946e-4948-8a64-4c10bca0126f" providerId="ADAL" clId="{119114AC-BBDC-4B31-82F8-7E9ADCB0F48F}" dt="2020-11-20T07:39:58.711" v="2" actId="14100"/>
        <pc:sldMkLst>
          <pc:docMk/>
          <pc:sldMk cId="2404623283" sldId="302"/>
        </pc:sldMkLst>
        <pc:graphicFrameChg chg="mod modGraphic">
          <ac:chgData name="Bernhard Seelen" userId="8c651d8e-946e-4948-8a64-4c10bca0126f" providerId="ADAL" clId="{119114AC-BBDC-4B31-82F8-7E9ADCB0F48F}" dt="2020-11-20T07:39:58.711" v="2" actId="14100"/>
          <ac:graphicFrameMkLst>
            <pc:docMk/>
            <pc:sldMk cId="2404623283" sldId="302"/>
            <ac:graphicFrameMk id="4" creationId="{00000000-0000-0000-0000-000000000000}"/>
          </ac:graphicFrameMkLst>
        </pc:graphicFrameChg>
      </pc:sldChg>
    </pc:docChg>
  </pc:docChgLst>
  <pc:docChgLst>
    <pc:chgData name="Seelen, BMJG (Bernhard)" userId="8c651d8e-946e-4948-8a64-4c10bca0126f" providerId="ADAL" clId="{B477C5A3-AC22-4B09-8C9B-8AFFDDEC6866}"/>
    <pc:docChg chg="modSld">
      <pc:chgData name="Seelen, BMJG (Bernhard)" userId="8c651d8e-946e-4948-8a64-4c10bca0126f" providerId="ADAL" clId="{B477C5A3-AC22-4B09-8C9B-8AFFDDEC6866}" dt="2021-06-18T06:52:47.191" v="46" actId="20577"/>
      <pc:docMkLst>
        <pc:docMk/>
      </pc:docMkLst>
      <pc:sldChg chg="modSp mod">
        <pc:chgData name="Seelen, BMJG (Bernhard)" userId="8c651d8e-946e-4948-8a64-4c10bca0126f" providerId="ADAL" clId="{B477C5A3-AC22-4B09-8C9B-8AFFDDEC6866}" dt="2021-06-18T06:50:50.207" v="27" actId="20577"/>
        <pc:sldMkLst>
          <pc:docMk/>
          <pc:sldMk cId="2032350944" sldId="258"/>
        </pc:sldMkLst>
        <pc:spChg chg="mod">
          <ac:chgData name="Seelen, BMJG (Bernhard)" userId="8c651d8e-946e-4948-8a64-4c10bca0126f" providerId="ADAL" clId="{B477C5A3-AC22-4B09-8C9B-8AFFDDEC6866}" dt="2021-06-18T06:50:50.207" v="27" actId="20577"/>
          <ac:spMkLst>
            <pc:docMk/>
            <pc:sldMk cId="2032350944" sldId="258"/>
            <ac:spMk id="2" creationId="{1D0DEC00-2172-4F71-9157-6FEF86736C04}"/>
          </ac:spMkLst>
        </pc:spChg>
      </pc:sldChg>
      <pc:sldChg chg="modSp mod">
        <pc:chgData name="Seelen, BMJG (Bernhard)" userId="8c651d8e-946e-4948-8a64-4c10bca0126f" providerId="ADAL" clId="{B477C5A3-AC22-4B09-8C9B-8AFFDDEC6866}" dt="2021-06-18T06:52:47.191" v="46" actId="20577"/>
        <pc:sldMkLst>
          <pc:docMk/>
          <pc:sldMk cId="3940175094" sldId="331"/>
        </pc:sldMkLst>
        <pc:spChg chg="mod">
          <ac:chgData name="Seelen, BMJG (Bernhard)" userId="8c651d8e-946e-4948-8a64-4c10bca0126f" providerId="ADAL" clId="{B477C5A3-AC22-4B09-8C9B-8AFFDDEC6866}" dt="2021-06-18T06:52:47.191" v="46" actId="20577"/>
          <ac:spMkLst>
            <pc:docMk/>
            <pc:sldMk cId="3940175094" sldId="331"/>
            <ac:spMk id="3" creationId="{72D5A826-F91C-4904-948C-667DEA108BDA}"/>
          </ac:spMkLst>
        </pc:spChg>
      </pc:sldChg>
    </pc:docChg>
  </pc:docChgLst>
  <pc:docChgLst>
    <pc:chgData name="Seelen, BMJG (Bernhard)" userId="8c651d8e-946e-4948-8a64-4c10bca0126f" providerId="ADAL" clId="{A0F89D89-B5A5-4F0D-A023-A3060AE4ADEB}"/>
    <pc:docChg chg="undo custSel addSld modSld">
      <pc:chgData name="Seelen, BMJG (Bernhard)" userId="8c651d8e-946e-4948-8a64-4c10bca0126f" providerId="ADAL" clId="{A0F89D89-B5A5-4F0D-A023-A3060AE4ADEB}" dt="2021-11-14T12:53:08.870" v="439" actId="207"/>
      <pc:docMkLst>
        <pc:docMk/>
      </pc:docMkLst>
      <pc:sldChg chg="modSp mod">
        <pc:chgData name="Seelen, BMJG (Bernhard)" userId="8c651d8e-946e-4948-8a64-4c10bca0126f" providerId="ADAL" clId="{A0F89D89-B5A5-4F0D-A023-A3060AE4ADEB}" dt="2021-11-14T12:41:33.975" v="295" actId="403"/>
        <pc:sldMkLst>
          <pc:docMk/>
          <pc:sldMk cId="2032350944" sldId="258"/>
        </pc:sldMkLst>
        <pc:spChg chg="mod">
          <ac:chgData name="Seelen, BMJG (Bernhard)" userId="8c651d8e-946e-4948-8a64-4c10bca0126f" providerId="ADAL" clId="{A0F89D89-B5A5-4F0D-A023-A3060AE4ADEB}" dt="2021-11-14T12:41:33.975" v="295" actId="403"/>
          <ac:spMkLst>
            <pc:docMk/>
            <pc:sldMk cId="2032350944" sldId="258"/>
            <ac:spMk id="3" creationId="{49F8FDF6-F9F8-44B6-B486-59D666859CAD}"/>
          </ac:spMkLst>
        </pc:spChg>
      </pc:sldChg>
      <pc:sldChg chg="addSp delSp mod">
        <pc:chgData name="Seelen, BMJG (Bernhard)" userId="8c651d8e-946e-4948-8a64-4c10bca0126f" providerId="ADAL" clId="{A0F89D89-B5A5-4F0D-A023-A3060AE4ADEB}" dt="2021-11-14T12:46:35.520" v="316" actId="22"/>
        <pc:sldMkLst>
          <pc:docMk/>
          <pc:sldMk cId="3865061912" sldId="305"/>
        </pc:sldMkLst>
        <pc:spChg chg="add del">
          <ac:chgData name="Seelen, BMJG (Bernhard)" userId="8c651d8e-946e-4948-8a64-4c10bca0126f" providerId="ADAL" clId="{A0F89D89-B5A5-4F0D-A023-A3060AE4ADEB}" dt="2021-11-14T12:46:35.520" v="316" actId="22"/>
          <ac:spMkLst>
            <pc:docMk/>
            <pc:sldMk cId="3865061912" sldId="305"/>
            <ac:spMk id="7" creationId="{CF8E6937-E5BC-4B8A-B786-9CBD24B3F23E}"/>
          </ac:spMkLst>
        </pc:spChg>
      </pc:sldChg>
      <pc:sldChg chg="addSp modSp mod">
        <pc:chgData name="Seelen, BMJG (Bernhard)" userId="8c651d8e-946e-4948-8a64-4c10bca0126f" providerId="ADAL" clId="{A0F89D89-B5A5-4F0D-A023-A3060AE4ADEB}" dt="2021-11-14T12:53:08.870" v="439" actId="207"/>
        <pc:sldMkLst>
          <pc:docMk/>
          <pc:sldMk cId="3940175094" sldId="331"/>
        </pc:sldMkLst>
        <pc:spChg chg="mod">
          <ac:chgData name="Seelen, BMJG (Bernhard)" userId="8c651d8e-946e-4948-8a64-4c10bca0126f" providerId="ADAL" clId="{A0F89D89-B5A5-4F0D-A023-A3060AE4ADEB}" dt="2021-07-06T07:10:20.359" v="11" actId="20577"/>
          <ac:spMkLst>
            <pc:docMk/>
            <pc:sldMk cId="3940175094" sldId="331"/>
            <ac:spMk id="2" creationId="{FED35075-658F-4412-872A-C98507BE4496}"/>
          </ac:spMkLst>
        </pc:spChg>
        <pc:spChg chg="mod">
          <ac:chgData name="Seelen, BMJG (Bernhard)" userId="8c651d8e-946e-4948-8a64-4c10bca0126f" providerId="ADAL" clId="{A0F89D89-B5A5-4F0D-A023-A3060AE4ADEB}" dt="2021-11-14T12:53:08.870" v="439" actId="207"/>
          <ac:spMkLst>
            <pc:docMk/>
            <pc:sldMk cId="3940175094" sldId="331"/>
            <ac:spMk id="3" creationId="{72D5A826-F91C-4904-948C-667DEA108BDA}"/>
          </ac:spMkLst>
        </pc:spChg>
        <pc:spChg chg="add mod">
          <ac:chgData name="Seelen, BMJG (Bernhard)" userId="8c651d8e-946e-4948-8a64-4c10bca0126f" providerId="ADAL" clId="{A0F89D89-B5A5-4F0D-A023-A3060AE4ADEB}" dt="2021-11-14T12:52:38.337" v="438" actId="20577"/>
          <ac:spMkLst>
            <pc:docMk/>
            <pc:sldMk cId="3940175094" sldId="331"/>
            <ac:spMk id="4" creationId="{B60350AA-C409-46C8-96AA-0E1518DC923C}"/>
          </ac:spMkLst>
        </pc:spChg>
      </pc:sldChg>
      <pc:sldChg chg="addSp modSp add mod modAnim">
        <pc:chgData name="Seelen, BMJG (Bernhard)" userId="8c651d8e-946e-4948-8a64-4c10bca0126f" providerId="ADAL" clId="{A0F89D89-B5A5-4F0D-A023-A3060AE4ADEB}" dt="2021-11-14T12:52:10.133" v="436" actId="20577"/>
        <pc:sldMkLst>
          <pc:docMk/>
          <pc:sldMk cId="1233497395" sldId="334"/>
        </pc:sldMkLst>
        <pc:spChg chg="mod">
          <ac:chgData name="Seelen, BMJG (Bernhard)" userId="8c651d8e-946e-4948-8a64-4c10bca0126f" providerId="ADAL" clId="{A0F89D89-B5A5-4F0D-A023-A3060AE4ADEB}" dt="2021-11-14T12:50:55.318" v="414" actId="27636"/>
          <ac:spMkLst>
            <pc:docMk/>
            <pc:sldMk cId="1233497395" sldId="334"/>
            <ac:spMk id="3" creationId="{E47C6EF9-5F5F-4966-9AB3-E1481E47C6BC}"/>
          </ac:spMkLst>
        </pc:spChg>
        <pc:spChg chg="mod">
          <ac:chgData name="Seelen, BMJG (Bernhard)" userId="8c651d8e-946e-4948-8a64-4c10bca0126f" providerId="ADAL" clId="{A0F89D89-B5A5-4F0D-A023-A3060AE4ADEB}" dt="2021-11-14T12:48:12.242" v="379" actId="1076"/>
          <ac:spMkLst>
            <pc:docMk/>
            <pc:sldMk cId="1233497395" sldId="334"/>
            <ac:spMk id="4" creationId="{842E0BF9-6B89-4E70-9A4D-8DD75F9880C3}"/>
          </ac:spMkLst>
        </pc:spChg>
        <pc:spChg chg="mod">
          <ac:chgData name="Seelen, BMJG (Bernhard)" userId="8c651d8e-946e-4948-8a64-4c10bca0126f" providerId="ADAL" clId="{A0F89D89-B5A5-4F0D-A023-A3060AE4ADEB}" dt="2021-11-14T12:48:29.445" v="384" actId="1076"/>
          <ac:spMkLst>
            <pc:docMk/>
            <pc:sldMk cId="1233497395" sldId="334"/>
            <ac:spMk id="5" creationId="{A60ADF3F-DBDB-4687-AF75-322AE2192B29}"/>
          </ac:spMkLst>
        </pc:spChg>
        <pc:spChg chg="mod">
          <ac:chgData name="Seelen, BMJG (Bernhard)" userId="8c651d8e-946e-4948-8a64-4c10bca0126f" providerId="ADAL" clId="{A0F89D89-B5A5-4F0D-A023-A3060AE4ADEB}" dt="2021-11-14T12:48:26.670" v="383" actId="1076"/>
          <ac:spMkLst>
            <pc:docMk/>
            <pc:sldMk cId="1233497395" sldId="334"/>
            <ac:spMk id="6" creationId="{B3CDF337-4170-400B-A5F8-3E81AFC08228}"/>
          </ac:spMkLst>
        </pc:spChg>
        <pc:spChg chg="add mod">
          <ac:chgData name="Seelen, BMJG (Bernhard)" userId="8c651d8e-946e-4948-8a64-4c10bca0126f" providerId="ADAL" clId="{A0F89D89-B5A5-4F0D-A023-A3060AE4ADEB}" dt="2021-11-14T12:48:04.935" v="377" actId="20577"/>
          <ac:spMkLst>
            <pc:docMk/>
            <pc:sldMk cId="1233497395" sldId="334"/>
            <ac:spMk id="7" creationId="{578C52B6-B2D7-4202-8C3C-DDD2788A8663}"/>
          </ac:spMkLst>
        </pc:spChg>
        <pc:spChg chg="add mod">
          <ac:chgData name="Seelen, BMJG (Bernhard)" userId="8c651d8e-946e-4948-8a64-4c10bca0126f" providerId="ADAL" clId="{A0F89D89-B5A5-4F0D-A023-A3060AE4ADEB}" dt="2021-11-14T12:52:10.133" v="436" actId="20577"/>
          <ac:spMkLst>
            <pc:docMk/>
            <pc:sldMk cId="1233497395" sldId="334"/>
            <ac:spMk id="8" creationId="{6965816F-6DC7-4301-99B5-4D8AC091BA05}"/>
          </ac:spMkLst>
        </pc:spChg>
        <pc:spChg chg="add mod">
          <ac:chgData name="Seelen, BMJG (Bernhard)" userId="8c651d8e-946e-4948-8a64-4c10bca0126f" providerId="ADAL" clId="{A0F89D89-B5A5-4F0D-A023-A3060AE4ADEB}" dt="2021-11-14T12:48:55.826" v="393" actId="1076"/>
          <ac:spMkLst>
            <pc:docMk/>
            <pc:sldMk cId="1233497395" sldId="334"/>
            <ac:spMk id="9" creationId="{55C05CFC-47AF-416E-BEAD-FB5991EE291C}"/>
          </ac:spMkLst>
        </pc:spChg>
        <pc:spChg chg="add mod">
          <ac:chgData name="Seelen, BMJG (Bernhard)" userId="8c651d8e-946e-4948-8a64-4c10bca0126f" providerId="ADAL" clId="{A0F89D89-B5A5-4F0D-A023-A3060AE4ADEB}" dt="2021-11-14T12:49:01.192" v="395" actId="1076"/>
          <ac:spMkLst>
            <pc:docMk/>
            <pc:sldMk cId="1233497395" sldId="334"/>
            <ac:spMk id="10" creationId="{628D770C-47E3-43B5-9A31-9846D9E5F074}"/>
          </ac:spMkLst>
        </pc:spChg>
        <pc:spChg chg="add mod">
          <ac:chgData name="Seelen, BMJG (Bernhard)" userId="8c651d8e-946e-4948-8a64-4c10bca0126f" providerId="ADAL" clId="{A0F89D89-B5A5-4F0D-A023-A3060AE4ADEB}" dt="2021-11-14T12:49:29.707" v="402" actId="1076"/>
          <ac:spMkLst>
            <pc:docMk/>
            <pc:sldMk cId="1233497395" sldId="334"/>
            <ac:spMk id="11" creationId="{EDADAD14-26BF-4643-A76E-13787CE375E3}"/>
          </ac:spMkLst>
        </pc:spChg>
        <pc:spChg chg="add mod">
          <ac:chgData name="Seelen, BMJG (Bernhard)" userId="8c651d8e-946e-4948-8a64-4c10bca0126f" providerId="ADAL" clId="{A0F89D89-B5A5-4F0D-A023-A3060AE4ADEB}" dt="2021-11-14T12:51:04.621" v="415" actId="1076"/>
          <ac:spMkLst>
            <pc:docMk/>
            <pc:sldMk cId="1233497395" sldId="334"/>
            <ac:spMk id="12" creationId="{8FD119EF-6F1F-4CC6-B30B-CCD3F16AC19E}"/>
          </ac:spMkLst>
        </pc:spChg>
        <pc:spChg chg="add mod">
          <ac:chgData name="Seelen, BMJG (Bernhard)" userId="8c651d8e-946e-4948-8a64-4c10bca0126f" providerId="ADAL" clId="{A0F89D89-B5A5-4F0D-A023-A3060AE4ADEB}" dt="2021-11-14T12:51:46.048" v="430" actId="20577"/>
          <ac:spMkLst>
            <pc:docMk/>
            <pc:sldMk cId="1233497395" sldId="334"/>
            <ac:spMk id="13" creationId="{B9E32E0E-9A50-4E92-8BB9-BC4FFA57678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Lucida Sans Unicode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609600" y="1481400"/>
            <a:ext cx="1097232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N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19455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Lucida Sans Unicode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600" y="1481400"/>
            <a:ext cx="1097232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9053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  <p:sldLayoutId id="2147483670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DEC00-2172-4F71-9157-6FEF86736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3.2 </a:t>
            </a:r>
            <a:r>
              <a:rPr lang="en-US" dirty="0" err="1"/>
              <a:t>Waarvoor</a:t>
            </a:r>
            <a:r>
              <a:rPr lang="en-US" dirty="0"/>
              <a:t> </a:t>
            </a:r>
            <a:r>
              <a:rPr lang="en-US" dirty="0" err="1"/>
              <a:t>zou</a:t>
            </a:r>
            <a:r>
              <a:rPr lang="en-US" dirty="0"/>
              <a:t> je </a:t>
            </a:r>
            <a:r>
              <a:rPr lang="en-US" dirty="0" err="1"/>
              <a:t>sparen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F8FDF6-F9F8-44B6-B486-59D666859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Spaarmotieven</a:t>
            </a:r>
            <a:endParaRPr lang="en-US" sz="2800" dirty="0"/>
          </a:p>
          <a:p>
            <a:r>
              <a:rPr lang="en-US" sz="2800" dirty="0" err="1"/>
              <a:t>Rente</a:t>
            </a:r>
            <a:endParaRPr lang="en-US" sz="2800" dirty="0"/>
          </a:p>
          <a:p>
            <a:r>
              <a:rPr lang="en-US" sz="2800" dirty="0" err="1"/>
              <a:t>Enkelvoudige</a:t>
            </a:r>
            <a:r>
              <a:rPr lang="en-US" sz="2800" dirty="0"/>
              <a:t> </a:t>
            </a:r>
            <a:r>
              <a:rPr lang="en-US" sz="2800" dirty="0" err="1"/>
              <a:t>rente</a:t>
            </a:r>
            <a:endParaRPr lang="en-US" sz="2800" dirty="0"/>
          </a:p>
          <a:p>
            <a:r>
              <a:rPr lang="en-US" sz="2800" dirty="0" err="1"/>
              <a:t>Samengestelde</a:t>
            </a:r>
            <a:r>
              <a:rPr lang="en-US" sz="2800" dirty="0"/>
              <a:t> </a:t>
            </a:r>
            <a:r>
              <a:rPr lang="en-US" sz="2800" dirty="0" err="1"/>
              <a:t>rente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032350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Spaarmotieven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/>
          </p:nvPr>
        </p:nvSpPr>
        <p:spPr>
          <a:xfrm>
            <a:off x="1981200" y="943430"/>
            <a:ext cx="8229240" cy="4833257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Sparen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voor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doel</a:t>
            </a:r>
            <a:r>
              <a:rPr lang="en-US" sz="2400" dirty="0">
                <a:solidFill>
                  <a:schemeClr val="tx1"/>
                </a:solidFill>
              </a:rPr>
              <a:t>	(</a:t>
            </a:r>
            <a:r>
              <a:rPr lang="en-US" sz="2400" dirty="0" err="1">
                <a:solidFill>
                  <a:schemeClr val="tx1"/>
                </a:solidFill>
              </a:rPr>
              <a:t>vakantie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err="1">
                <a:solidFill>
                  <a:schemeClr val="tx1"/>
                </a:solidFill>
              </a:rPr>
              <a:t>Sparen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uit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voorzorg</a:t>
            </a:r>
            <a:r>
              <a:rPr lang="en-US" sz="2400" dirty="0">
                <a:solidFill>
                  <a:schemeClr val="tx1"/>
                </a:solidFill>
              </a:rPr>
              <a:t> 	(cv </a:t>
            </a:r>
            <a:r>
              <a:rPr lang="en-US" sz="2400" dirty="0" err="1">
                <a:solidFill>
                  <a:schemeClr val="tx1"/>
                </a:solidFill>
              </a:rPr>
              <a:t>ketel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gaat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kapot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err="1">
                <a:solidFill>
                  <a:schemeClr val="tx1"/>
                </a:solidFill>
              </a:rPr>
              <a:t>Sparen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voor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rente</a:t>
            </a:r>
            <a:endParaRPr lang="nl-NL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24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type="body"/>
          </p:nvPr>
        </p:nvSpPr>
        <p:spPr>
          <a:xfrm>
            <a:off x="1938397" y="1351095"/>
            <a:ext cx="7772870" cy="2439028"/>
          </a:xfrm>
          <a:prstGeom prst="rect">
            <a:avLst/>
          </a:prstGeom>
        </p:spPr>
        <p:txBody>
          <a:bodyPr/>
          <a:lstStyle/>
          <a:p>
            <a:r>
              <a:rPr lang="nl-NL" sz="2400" dirty="0">
                <a:solidFill>
                  <a:schemeClr val="tx1"/>
                </a:solidFill>
              </a:rPr>
              <a:t>Je hebt € 5000 op een 4% spaarrekening gezet.</a:t>
            </a:r>
          </a:p>
          <a:p>
            <a:r>
              <a:rPr lang="nl-NL" sz="2400" dirty="0">
                <a:solidFill>
                  <a:schemeClr val="tx1"/>
                </a:solidFill>
              </a:rPr>
              <a:t>Het bedrag staat 5 maanden op de spaarrekening</a:t>
            </a:r>
          </a:p>
          <a:p>
            <a:r>
              <a:rPr lang="nl-NL" sz="2400" dirty="0">
                <a:solidFill>
                  <a:schemeClr val="tx1"/>
                </a:solidFill>
              </a:rPr>
              <a:t>Hoeveel rente ontvang je?</a:t>
            </a:r>
          </a:p>
          <a:p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Rente (voorbeeld 1)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476803"/>
              </p:ext>
            </p:extLst>
          </p:nvPr>
        </p:nvGraphicFramePr>
        <p:xfrm>
          <a:off x="1981201" y="3393883"/>
          <a:ext cx="3962400" cy="792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89412">
                  <a:extLst>
                    <a:ext uri="{9D8B030D-6E8A-4147-A177-3AD203B41FA5}">
                      <a16:colId xmlns:a16="http://schemas.microsoft.com/office/drawing/2014/main" val="2333406753"/>
                    </a:ext>
                  </a:extLst>
                </a:gridCol>
                <a:gridCol w="775618">
                  <a:extLst>
                    <a:ext uri="{9D8B030D-6E8A-4147-A177-3AD203B41FA5}">
                      <a16:colId xmlns:a16="http://schemas.microsoft.com/office/drawing/2014/main" val="2168897177"/>
                    </a:ext>
                  </a:extLst>
                </a:gridCol>
                <a:gridCol w="1697370">
                  <a:extLst>
                    <a:ext uri="{9D8B030D-6E8A-4147-A177-3AD203B41FA5}">
                      <a16:colId xmlns:a16="http://schemas.microsoft.com/office/drawing/2014/main" val="707393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€</a:t>
                      </a:r>
                      <a:r>
                        <a:rPr lang="en-US" sz="2000" baseline="0" dirty="0"/>
                        <a:t> 5.000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€ 200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803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55458"/>
                  </a:ext>
                </a:extLst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981201" y="4374038"/>
            <a:ext cx="1786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€ 200 : 12 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651180" y="4374038"/>
            <a:ext cx="3082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X 5 = € 83,33  </a:t>
            </a:r>
          </a:p>
        </p:txBody>
      </p:sp>
    </p:spTree>
    <p:extLst>
      <p:ext uri="{BB962C8B-B14F-4D97-AF65-F5344CB8AC3E}">
        <p14:creationId xmlns:p14="http://schemas.microsoft.com/office/powerpoint/2010/main" val="240462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type="body"/>
          </p:nvPr>
        </p:nvSpPr>
        <p:spPr>
          <a:xfrm>
            <a:off x="1955330" y="1469627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nl-NL" sz="2400" dirty="0">
                <a:solidFill>
                  <a:schemeClr val="tx1"/>
                </a:solidFill>
              </a:rPr>
              <a:t>Je hebt € 5000 op een 4% spaarrekening gezet.</a:t>
            </a:r>
          </a:p>
          <a:p>
            <a:r>
              <a:rPr lang="nl-NL" sz="2400" dirty="0">
                <a:solidFill>
                  <a:schemeClr val="tx1"/>
                </a:solidFill>
              </a:rPr>
              <a:t>Het bedrag staat 3 jaar op de spaarrekening en wordt op een ander rekening bijgeschreven.</a:t>
            </a:r>
          </a:p>
          <a:p>
            <a:r>
              <a:rPr lang="nl-NL" sz="2400" dirty="0">
                <a:solidFill>
                  <a:schemeClr val="tx1"/>
                </a:solidFill>
              </a:rPr>
              <a:t>Hoeveel rente ontvang je?</a:t>
            </a:r>
          </a:p>
          <a:p>
            <a:endParaRPr lang="nl-NL" sz="2400" dirty="0"/>
          </a:p>
          <a:p>
            <a:endParaRPr lang="nl-NL" sz="2400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Rente (voorbeeld 2)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981202" y="3282361"/>
          <a:ext cx="4397602" cy="792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52999">
                  <a:extLst>
                    <a:ext uri="{9D8B030D-6E8A-4147-A177-3AD203B41FA5}">
                      <a16:colId xmlns:a16="http://schemas.microsoft.com/office/drawing/2014/main" val="2333406753"/>
                    </a:ext>
                  </a:extLst>
                </a:gridCol>
                <a:gridCol w="860806">
                  <a:extLst>
                    <a:ext uri="{9D8B030D-6E8A-4147-A177-3AD203B41FA5}">
                      <a16:colId xmlns:a16="http://schemas.microsoft.com/office/drawing/2014/main" val="2168897177"/>
                    </a:ext>
                  </a:extLst>
                </a:gridCol>
                <a:gridCol w="1883797">
                  <a:extLst>
                    <a:ext uri="{9D8B030D-6E8A-4147-A177-3AD203B41FA5}">
                      <a16:colId xmlns:a16="http://schemas.microsoft.com/office/drawing/2014/main" val="707393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€</a:t>
                      </a:r>
                      <a:r>
                        <a:rPr lang="en-US" sz="2000" baseline="0" dirty="0"/>
                        <a:t> 5.000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€ 200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803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55458"/>
                  </a:ext>
                </a:extLst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981201" y="4374038"/>
            <a:ext cx="3096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€ 200 x 3 = € 600 </a:t>
            </a:r>
          </a:p>
        </p:txBody>
      </p:sp>
    </p:spTree>
    <p:extLst>
      <p:ext uri="{BB962C8B-B14F-4D97-AF65-F5344CB8AC3E}">
        <p14:creationId xmlns:p14="http://schemas.microsoft.com/office/powerpoint/2010/main" val="256391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type="body"/>
          </p:nvPr>
        </p:nvSpPr>
        <p:spPr>
          <a:xfrm>
            <a:off x="1921934" y="1285653"/>
            <a:ext cx="7134083" cy="4187495"/>
          </a:xfrm>
          <a:prstGeom prst="rect">
            <a:avLst/>
          </a:prstGeom>
        </p:spPr>
        <p:txBody>
          <a:bodyPr/>
          <a:lstStyle/>
          <a:p>
            <a:r>
              <a:rPr lang="nl-NL" sz="2400" dirty="0">
                <a:solidFill>
                  <a:schemeClr val="tx1"/>
                </a:solidFill>
              </a:rPr>
              <a:t>Je hebt € 5.000 op een 4% spaarrekening gezet.</a:t>
            </a:r>
          </a:p>
          <a:p>
            <a:r>
              <a:rPr lang="nl-NL" sz="2400" dirty="0">
                <a:solidFill>
                  <a:schemeClr val="tx1"/>
                </a:solidFill>
              </a:rPr>
              <a:t>Het bedrag staat 3 jaar op de spaarrekening en de rente wordt elk jaar op dezelfde rekening bijgeschreven.</a:t>
            </a:r>
          </a:p>
          <a:p>
            <a:r>
              <a:rPr lang="nl-NL" sz="2400" dirty="0">
                <a:solidFill>
                  <a:schemeClr val="tx1"/>
                </a:solidFill>
              </a:rPr>
              <a:t>Hoeveel rente ontvang je?</a:t>
            </a:r>
          </a:p>
          <a:p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240" cy="1142640"/>
          </a:xfrm>
        </p:spPr>
        <p:txBody>
          <a:bodyPr/>
          <a:lstStyle/>
          <a:p>
            <a:r>
              <a:rPr lang="nl-NL" dirty="0"/>
              <a:t>Rente (voorbeeld 3a)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921933" y="3385603"/>
          <a:ext cx="4095944" cy="731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39610">
                  <a:extLst>
                    <a:ext uri="{9D8B030D-6E8A-4147-A177-3AD203B41FA5}">
                      <a16:colId xmlns:a16="http://schemas.microsoft.com/office/drawing/2014/main" val="2333406753"/>
                    </a:ext>
                  </a:extLst>
                </a:gridCol>
                <a:gridCol w="801758">
                  <a:extLst>
                    <a:ext uri="{9D8B030D-6E8A-4147-A177-3AD203B41FA5}">
                      <a16:colId xmlns:a16="http://schemas.microsoft.com/office/drawing/2014/main" val="2168897177"/>
                    </a:ext>
                  </a:extLst>
                </a:gridCol>
                <a:gridCol w="1754576">
                  <a:extLst>
                    <a:ext uri="{9D8B030D-6E8A-4147-A177-3AD203B41FA5}">
                      <a16:colId xmlns:a16="http://schemas.microsoft.com/office/drawing/2014/main" val="707393193"/>
                    </a:ext>
                  </a:extLst>
                </a:gridCol>
              </a:tblGrid>
              <a:tr h="3478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€</a:t>
                      </a:r>
                      <a:r>
                        <a:rPr lang="en-US" sz="1800" baseline="0" dirty="0"/>
                        <a:t> 5.000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€ 5.200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803138"/>
                  </a:ext>
                </a:extLst>
              </a:tr>
              <a:tr h="347875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104%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55458"/>
                  </a:ext>
                </a:extLst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921933" y="4193971"/>
          <a:ext cx="4095944" cy="731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39610">
                  <a:extLst>
                    <a:ext uri="{9D8B030D-6E8A-4147-A177-3AD203B41FA5}">
                      <a16:colId xmlns:a16="http://schemas.microsoft.com/office/drawing/2014/main" val="2333406753"/>
                    </a:ext>
                  </a:extLst>
                </a:gridCol>
                <a:gridCol w="801758">
                  <a:extLst>
                    <a:ext uri="{9D8B030D-6E8A-4147-A177-3AD203B41FA5}">
                      <a16:colId xmlns:a16="http://schemas.microsoft.com/office/drawing/2014/main" val="2168897177"/>
                    </a:ext>
                  </a:extLst>
                </a:gridCol>
                <a:gridCol w="1754576">
                  <a:extLst>
                    <a:ext uri="{9D8B030D-6E8A-4147-A177-3AD203B41FA5}">
                      <a16:colId xmlns:a16="http://schemas.microsoft.com/office/drawing/2014/main" val="707393193"/>
                    </a:ext>
                  </a:extLst>
                </a:gridCol>
              </a:tblGrid>
              <a:tr h="32790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€</a:t>
                      </a:r>
                      <a:r>
                        <a:rPr lang="en-US" sz="1800" baseline="0" dirty="0"/>
                        <a:t> 5.200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€ 5.408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803138"/>
                  </a:ext>
                </a:extLst>
              </a:tr>
              <a:tr h="327902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104%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55458"/>
                  </a:ext>
                </a:extLst>
              </a:tr>
            </a:tbl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1921933" y="4996997"/>
          <a:ext cx="4095944" cy="731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39610">
                  <a:extLst>
                    <a:ext uri="{9D8B030D-6E8A-4147-A177-3AD203B41FA5}">
                      <a16:colId xmlns:a16="http://schemas.microsoft.com/office/drawing/2014/main" val="2333406753"/>
                    </a:ext>
                  </a:extLst>
                </a:gridCol>
                <a:gridCol w="801758">
                  <a:extLst>
                    <a:ext uri="{9D8B030D-6E8A-4147-A177-3AD203B41FA5}">
                      <a16:colId xmlns:a16="http://schemas.microsoft.com/office/drawing/2014/main" val="2168897177"/>
                    </a:ext>
                  </a:extLst>
                </a:gridCol>
                <a:gridCol w="1754576">
                  <a:extLst>
                    <a:ext uri="{9D8B030D-6E8A-4147-A177-3AD203B41FA5}">
                      <a16:colId xmlns:a16="http://schemas.microsoft.com/office/drawing/2014/main" val="707393193"/>
                    </a:ext>
                  </a:extLst>
                </a:gridCol>
              </a:tblGrid>
              <a:tr h="3079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€</a:t>
                      </a:r>
                      <a:r>
                        <a:rPr lang="en-US" sz="1800" baseline="0" dirty="0"/>
                        <a:t> 5.408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€ 5.624,32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803138"/>
                  </a:ext>
                </a:extLst>
              </a:tr>
              <a:tr h="307929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104%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55458"/>
                  </a:ext>
                </a:extLst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2315852" y="6032407"/>
            <a:ext cx="4157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€ 5.624,32 - € 5.000 = </a:t>
            </a:r>
            <a:r>
              <a:rPr lang="nl-NL" b="1" dirty="0">
                <a:solidFill>
                  <a:srgbClr val="FF0000"/>
                </a:solidFill>
              </a:rPr>
              <a:t>€ 624,32</a:t>
            </a:r>
          </a:p>
        </p:txBody>
      </p:sp>
    </p:spTree>
    <p:extLst>
      <p:ext uri="{BB962C8B-B14F-4D97-AF65-F5344CB8AC3E}">
        <p14:creationId xmlns:p14="http://schemas.microsoft.com/office/powerpoint/2010/main" val="413509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type="body"/>
          </p:nvPr>
        </p:nvSpPr>
        <p:spPr>
          <a:xfrm>
            <a:off x="1938868" y="1200989"/>
            <a:ext cx="8287719" cy="4576149"/>
          </a:xfrm>
          <a:prstGeom prst="rect">
            <a:avLst/>
          </a:prstGeom>
        </p:spPr>
        <p:txBody>
          <a:bodyPr/>
          <a:lstStyle/>
          <a:p>
            <a:r>
              <a:rPr lang="nl-NL" sz="2400" dirty="0">
                <a:solidFill>
                  <a:schemeClr val="tx1"/>
                </a:solidFill>
              </a:rPr>
              <a:t>Je hebt € 5000 op een 4% spaarrekening gezet.</a:t>
            </a:r>
          </a:p>
          <a:p>
            <a:r>
              <a:rPr lang="nl-NL" sz="2400" dirty="0">
                <a:solidFill>
                  <a:schemeClr val="tx1"/>
                </a:solidFill>
              </a:rPr>
              <a:t>Het bedrag staat 3 jaar op de spaarrekening</a:t>
            </a:r>
          </a:p>
          <a:p>
            <a:r>
              <a:rPr lang="nl-NL" sz="2400" dirty="0">
                <a:solidFill>
                  <a:schemeClr val="tx1"/>
                </a:solidFill>
              </a:rPr>
              <a:t>De rente wordt elk jaar op je spaarrekening bijgeschreven</a:t>
            </a:r>
          </a:p>
          <a:p>
            <a:r>
              <a:rPr lang="nl-NL" sz="2400" dirty="0">
                <a:solidFill>
                  <a:schemeClr val="tx1"/>
                </a:solidFill>
              </a:rPr>
              <a:t>Hoeveel rente ontvang je?</a:t>
            </a:r>
          </a:p>
          <a:p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Rente (voorbeeld 3b)</a:t>
            </a: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2120349" y="4144619"/>
            <a:ext cx="8229240" cy="2308379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</a:rPr>
              <a:t>Je begint met 100% en gaat na 1 jaar naar 104%</a:t>
            </a: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</a:rPr>
              <a:t>Je vermenigvuldigd je spaargeld dus met 1,04</a:t>
            </a: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</a:rPr>
              <a:t>€ 5.000 x 1,04 x 1,04 x 1,04 = € 5.624,32	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 </a:t>
            </a: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Je hebt dus € 5.624,32 - € 5.000 = € 624,32 aan rente</a:t>
            </a:r>
          </a:p>
          <a:p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120348" y="5468736"/>
            <a:ext cx="70567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SNEL:  (€ 5.000 x 1,04³) -  € 5.000 = € 624,32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06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5D7522-544B-423D-8C83-B5A3567EF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Koopkrachtverandering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7C6EF9-5F5F-4966-9AB3-E1481E47C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3427" y="2224245"/>
            <a:ext cx="2189749" cy="12684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INFLATIE</a:t>
            </a:r>
          </a:p>
          <a:p>
            <a:pPr marL="0" indent="0" algn="ctr">
              <a:buNone/>
            </a:pPr>
            <a:r>
              <a:rPr lang="nl-NL" sz="2400" dirty="0"/>
              <a:t>= prijsstijging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842E0BF9-6B89-4E70-9A4D-8DD75F9880C3}"/>
              </a:ext>
            </a:extLst>
          </p:cNvPr>
          <p:cNvSpPr txBox="1">
            <a:spLocks/>
          </p:cNvSpPr>
          <p:nvPr/>
        </p:nvSpPr>
        <p:spPr>
          <a:xfrm>
            <a:off x="650183" y="2160587"/>
            <a:ext cx="3721292" cy="1131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2400" dirty="0"/>
              <a:t>RENTE SPAARREKENING</a:t>
            </a:r>
          </a:p>
          <a:p>
            <a:pPr marL="0" indent="0">
              <a:buFont typeface="Wingdings 3" charset="2"/>
              <a:buNone/>
            </a:pPr>
            <a:r>
              <a:rPr lang="nl-NL" sz="2400" dirty="0"/>
              <a:t>= </a:t>
            </a:r>
            <a:r>
              <a:rPr lang="nl-NL" sz="2400" dirty="0" err="1"/>
              <a:t>inkomenverandering</a:t>
            </a:r>
            <a:endParaRPr lang="nl-NL" sz="2400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A60ADF3F-DBDB-4687-AF75-322AE2192B29}"/>
              </a:ext>
            </a:extLst>
          </p:cNvPr>
          <p:cNvSpPr txBox="1">
            <a:spLocks/>
          </p:cNvSpPr>
          <p:nvPr/>
        </p:nvSpPr>
        <p:spPr>
          <a:xfrm>
            <a:off x="5117908" y="3999549"/>
            <a:ext cx="1374986" cy="999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3200" dirty="0"/>
              <a:t>2,2%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B3CDF337-4170-400B-A5F8-3E81AFC08228}"/>
              </a:ext>
            </a:extLst>
          </p:cNvPr>
          <p:cNvSpPr txBox="1">
            <a:spLocks/>
          </p:cNvSpPr>
          <p:nvPr/>
        </p:nvSpPr>
        <p:spPr>
          <a:xfrm>
            <a:off x="1571414" y="3999549"/>
            <a:ext cx="1374986" cy="999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3200" dirty="0"/>
              <a:t>0,3%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578C52B6-B2D7-4202-8C3C-DDD2788A8663}"/>
              </a:ext>
            </a:extLst>
          </p:cNvPr>
          <p:cNvSpPr txBox="1">
            <a:spLocks/>
          </p:cNvSpPr>
          <p:nvPr/>
        </p:nvSpPr>
        <p:spPr>
          <a:xfrm>
            <a:off x="7488574" y="2160588"/>
            <a:ext cx="3721292" cy="1131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2400" dirty="0"/>
              <a:t>Koopkrachtverandering</a:t>
            </a:r>
          </a:p>
          <a:p>
            <a:pPr marL="0" indent="0">
              <a:buFont typeface="Wingdings 3" charset="2"/>
              <a:buNone/>
            </a:pPr>
            <a:r>
              <a:rPr lang="nl-NL" sz="2400" dirty="0"/>
              <a:t>(stijging of daling)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6965816F-6DC7-4301-99B5-4D8AC091BA05}"/>
              </a:ext>
            </a:extLst>
          </p:cNvPr>
          <p:cNvSpPr txBox="1">
            <a:spLocks/>
          </p:cNvSpPr>
          <p:nvPr/>
        </p:nvSpPr>
        <p:spPr>
          <a:xfrm>
            <a:off x="8125268" y="3999549"/>
            <a:ext cx="1374986" cy="999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3200" dirty="0"/>
              <a:t>1,9%</a:t>
            </a: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55C05CFC-47AF-416E-BEAD-FB5991EE291C}"/>
              </a:ext>
            </a:extLst>
          </p:cNvPr>
          <p:cNvSpPr txBox="1">
            <a:spLocks/>
          </p:cNvSpPr>
          <p:nvPr/>
        </p:nvSpPr>
        <p:spPr>
          <a:xfrm>
            <a:off x="6893176" y="3999549"/>
            <a:ext cx="595398" cy="999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3200" dirty="0"/>
              <a:t>=</a:t>
            </a: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628D770C-47E3-43B5-9A31-9846D9E5F074}"/>
              </a:ext>
            </a:extLst>
          </p:cNvPr>
          <p:cNvSpPr txBox="1">
            <a:spLocks/>
          </p:cNvSpPr>
          <p:nvPr/>
        </p:nvSpPr>
        <p:spPr>
          <a:xfrm>
            <a:off x="6893176" y="2215517"/>
            <a:ext cx="595398" cy="999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3200" dirty="0"/>
              <a:t>=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EDADAD14-26BF-4643-A76E-13787CE375E3}"/>
              </a:ext>
            </a:extLst>
          </p:cNvPr>
          <p:cNvSpPr txBox="1">
            <a:spLocks/>
          </p:cNvSpPr>
          <p:nvPr/>
        </p:nvSpPr>
        <p:spPr>
          <a:xfrm>
            <a:off x="4037505" y="3928429"/>
            <a:ext cx="595398" cy="999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3200" dirty="0"/>
              <a:t>-</a:t>
            </a:r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8FD119EF-6F1F-4CC6-B30B-CCD3F16AC19E}"/>
              </a:ext>
            </a:extLst>
          </p:cNvPr>
          <p:cNvSpPr txBox="1">
            <a:spLocks/>
          </p:cNvSpPr>
          <p:nvPr/>
        </p:nvSpPr>
        <p:spPr>
          <a:xfrm>
            <a:off x="4239752" y="2358865"/>
            <a:ext cx="595398" cy="999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3200" dirty="0"/>
              <a:t>-</a:t>
            </a:r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B9E32E0E-9A50-4E92-8BB9-BC4FFA576783}"/>
              </a:ext>
            </a:extLst>
          </p:cNvPr>
          <p:cNvSpPr txBox="1">
            <a:spLocks/>
          </p:cNvSpPr>
          <p:nvPr/>
        </p:nvSpPr>
        <p:spPr>
          <a:xfrm>
            <a:off x="8125268" y="4499135"/>
            <a:ext cx="1374986" cy="999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3200" dirty="0"/>
              <a:t>daling</a:t>
            </a:r>
          </a:p>
        </p:txBody>
      </p:sp>
    </p:spTree>
    <p:extLst>
      <p:ext uri="{BB962C8B-B14F-4D97-AF65-F5344CB8AC3E}">
        <p14:creationId xmlns:p14="http://schemas.microsoft.com/office/powerpoint/2010/main" val="123349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D35075-658F-4412-872A-C98507BE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Aan</a:t>
            </a:r>
            <a:r>
              <a:rPr lang="en-US" dirty="0"/>
              <a:t> de slag!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D5A826-F91C-4904-948C-667DEA108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4480"/>
            <a:ext cx="9624906" cy="2245359"/>
          </a:xfrm>
        </p:spPr>
        <p:txBody>
          <a:bodyPr>
            <a:normAutofit/>
          </a:bodyPr>
          <a:lstStyle/>
          <a:p>
            <a:r>
              <a:rPr lang="en-US" sz="2400" dirty="0" err="1"/>
              <a:t>Maken</a:t>
            </a:r>
            <a:r>
              <a:rPr lang="en-US" sz="2400" dirty="0"/>
              <a:t> </a:t>
            </a:r>
            <a:r>
              <a:rPr lang="en-US" sz="2400" dirty="0" err="1"/>
              <a:t>opgaven</a:t>
            </a:r>
            <a:r>
              <a:rPr lang="en-US" sz="2400" dirty="0"/>
              <a:t>  3 t/m 13  (</a:t>
            </a:r>
            <a:r>
              <a:rPr lang="en-US" sz="2400" dirty="0" err="1"/>
              <a:t>vanaf</a:t>
            </a:r>
            <a:r>
              <a:rPr lang="en-US" sz="2400" dirty="0"/>
              <a:t> </a:t>
            </a:r>
            <a:r>
              <a:rPr lang="en-US" sz="2400" dirty="0" err="1"/>
              <a:t>bladzijde</a:t>
            </a:r>
            <a:r>
              <a:rPr lang="en-US" sz="2400" dirty="0"/>
              <a:t> 74)</a:t>
            </a:r>
          </a:p>
          <a:p>
            <a:r>
              <a:rPr lang="en-US" sz="2400" dirty="0" err="1"/>
              <a:t>Nakijken</a:t>
            </a:r>
            <a:r>
              <a:rPr lang="en-US" sz="2400" dirty="0"/>
              <a:t> van </a:t>
            </a:r>
            <a:r>
              <a:rPr lang="en-US" sz="2400" dirty="0" err="1"/>
              <a:t>gemaakte</a:t>
            </a:r>
            <a:r>
              <a:rPr lang="en-US" sz="2400" dirty="0"/>
              <a:t> </a:t>
            </a:r>
            <a:r>
              <a:rPr lang="en-US" sz="2400" dirty="0" err="1"/>
              <a:t>opgaven</a:t>
            </a:r>
            <a:r>
              <a:rPr lang="en-US" sz="2400" dirty="0"/>
              <a:t> met </a:t>
            </a:r>
            <a:r>
              <a:rPr lang="en-US" sz="2400" dirty="0">
                <a:solidFill>
                  <a:srgbClr val="FF0000"/>
                </a:solidFill>
              </a:rPr>
              <a:t>rode</a:t>
            </a:r>
            <a:r>
              <a:rPr lang="en-US" sz="2400" dirty="0"/>
              <a:t> pen/</a:t>
            </a:r>
            <a:r>
              <a:rPr lang="en-US" sz="2400" dirty="0" err="1"/>
              <a:t>potlood</a:t>
            </a:r>
            <a:endParaRPr lang="en-US" sz="2400" dirty="0"/>
          </a:p>
          <a:p>
            <a:r>
              <a:rPr lang="en-US" sz="2400" dirty="0"/>
              <a:t>In je </a:t>
            </a:r>
            <a:r>
              <a:rPr lang="en-US" sz="2400" dirty="0" err="1"/>
              <a:t>boek</a:t>
            </a:r>
            <a:r>
              <a:rPr lang="en-US" sz="2400" dirty="0"/>
              <a:t> mag je </a:t>
            </a:r>
            <a:r>
              <a:rPr lang="en-US" sz="2400" dirty="0" err="1"/>
              <a:t>opgaven</a:t>
            </a:r>
            <a:r>
              <a:rPr lang="en-US" sz="2400" dirty="0"/>
              <a:t> 5 </a:t>
            </a:r>
            <a:r>
              <a:rPr lang="en-US" sz="2400" dirty="0" err="1"/>
              <a:t>en</a:t>
            </a:r>
            <a:r>
              <a:rPr lang="en-US" sz="2400" dirty="0"/>
              <a:t> 12 </a:t>
            </a:r>
            <a:r>
              <a:rPr lang="en-US" sz="2400" dirty="0" err="1"/>
              <a:t>maken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rest in je </a:t>
            </a:r>
            <a:r>
              <a:rPr lang="en-US" sz="2400" dirty="0" err="1">
                <a:sym typeface="Wingdings" panose="05000000000000000000" pitchFamily="2" charset="2"/>
              </a:rPr>
              <a:t>schrift</a:t>
            </a:r>
            <a:r>
              <a:rPr lang="en-US" sz="2400" dirty="0">
                <a:sym typeface="Wingdings" panose="05000000000000000000" pitchFamily="2" charset="2"/>
              </a:rPr>
              <a:t>!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60350AA-C409-46C8-96AA-0E1518DC923C}"/>
              </a:ext>
            </a:extLst>
          </p:cNvPr>
          <p:cNvSpPr txBox="1">
            <a:spLocks/>
          </p:cNvSpPr>
          <p:nvPr/>
        </p:nvSpPr>
        <p:spPr>
          <a:xfrm>
            <a:off x="2536614" y="4038601"/>
            <a:ext cx="8596668" cy="24688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400" i="1" dirty="0"/>
              <a:t>Wat </a:t>
            </a:r>
            <a:r>
              <a:rPr lang="en-US" sz="2400" i="1" dirty="0" err="1"/>
              <a:t>moet</a:t>
            </a:r>
            <a:r>
              <a:rPr lang="en-US" sz="2400" i="1" dirty="0"/>
              <a:t> je nu </a:t>
            </a:r>
            <a:r>
              <a:rPr lang="en-US" sz="2400" i="1" dirty="0" err="1"/>
              <a:t>kunnen</a:t>
            </a:r>
            <a:r>
              <a:rPr lang="en-US" sz="2400" i="1" dirty="0"/>
              <a:t>?</a:t>
            </a:r>
          </a:p>
          <a:p>
            <a:pPr>
              <a:buFontTx/>
              <a:buChar char="-"/>
            </a:pPr>
            <a:r>
              <a:rPr lang="en-US" sz="2400" dirty="0"/>
              <a:t>Je </a:t>
            </a:r>
            <a:r>
              <a:rPr lang="en-US" sz="2400" dirty="0" err="1"/>
              <a:t>weet</a:t>
            </a:r>
            <a:r>
              <a:rPr lang="en-US" sz="2400" dirty="0"/>
              <a:t> </a:t>
            </a:r>
            <a:r>
              <a:rPr lang="en-US" sz="2400" dirty="0" err="1"/>
              <a:t>welke</a:t>
            </a:r>
            <a:r>
              <a:rPr lang="en-US" sz="2400" dirty="0"/>
              <a:t> </a:t>
            </a:r>
            <a:r>
              <a:rPr lang="en-US" sz="2400" dirty="0" err="1"/>
              <a:t>spaarmotieven</a:t>
            </a:r>
            <a:r>
              <a:rPr lang="en-US" sz="2400" dirty="0"/>
              <a:t> je </a:t>
            </a:r>
            <a:r>
              <a:rPr lang="en-US" sz="2400" dirty="0" err="1"/>
              <a:t>kunt</a:t>
            </a:r>
            <a:r>
              <a:rPr lang="en-US" sz="2400" dirty="0"/>
              <a:t> </a:t>
            </a:r>
            <a:r>
              <a:rPr lang="en-US" sz="2400" dirty="0" err="1"/>
              <a:t>hebben</a:t>
            </a:r>
            <a:r>
              <a:rPr lang="en-US" sz="2400" dirty="0"/>
              <a:t>.</a:t>
            </a:r>
          </a:p>
          <a:p>
            <a:pPr>
              <a:buFontTx/>
              <a:buChar char="-"/>
            </a:pPr>
            <a:r>
              <a:rPr lang="en-US" sz="2400" dirty="0"/>
              <a:t>Je </a:t>
            </a:r>
            <a:r>
              <a:rPr lang="en-US" sz="2400" dirty="0" err="1"/>
              <a:t>kent</a:t>
            </a:r>
            <a:r>
              <a:rPr lang="en-US" sz="2400" dirty="0"/>
              <a:t> </a:t>
            </a:r>
            <a:r>
              <a:rPr lang="en-US" sz="2400" dirty="0" err="1"/>
              <a:t>verschillende</a:t>
            </a:r>
            <a:r>
              <a:rPr lang="en-US" sz="2400" dirty="0"/>
              <a:t> </a:t>
            </a:r>
            <a:r>
              <a:rPr lang="en-US" sz="2400" dirty="0" err="1"/>
              <a:t>spaarrekeningen</a:t>
            </a:r>
            <a:r>
              <a:rPr lang="en-US" sz="2400" dirty="0"/>
              <a:t>.</a:t>
            </a:r>
          </a:p>
          <a:p>
            <a:pPr>
              <a:buFontTx/>
              <a:buChar char="-"/>
            </a:pPr>
            <a:r>
              <a:rPr lang="en-US" sz="2400" dirty="0"/>
              <a:t>Je </a:t>
            </a:r>
            <a:r>
              <a:rPr lang="en-US" sz="2400" dirty="0" err="1"/>
              <a:t>kunt</a:t>
            </a:r>
            <a:r>
              <a:rPr lang="en-US" sz="2400" dirty="0"/>
              <a:t> </a:t>
            </a:r>
            <a:r>
              <a:rPr lang="en-US" sz="2400" dirty="0" err="1"/>
              <a:t>rekenen</a:t>
            </a:r>
            <a:r>
              <a:rPr lang="en-US" sz="2400" dirty="0"/>
              <a:t> met </a:t>
            </a:r>
            <a:r>
              <a:rPr lang="en-US" sz="2400" dirty="0" err="1"/>
              <a:t>enkelvoudige</a:t>
            </a:r>
            <a:r>
              <a:rPr lang="en-US" sz="2400" dirty="0"/>
              <a:t> interest</a:t>
            </a:r>
          </a:p>
          <a:p>
            <a:pPr>
              <a:buFontTx/>
              <a:buChar char="-"/>
            </a:pPr>
            <a:r>
              <a:rPr lang="en-US" sz="2400" dirty="0"/>
              <a:t>Je </a:t>
            </a:r>
            <a:r>
              <a:rPr lang="en-US" sz="2400" dirty="0" err="1"/>
              <a:t>kunt</a:t>
            </a:r>
            <a:r>
              <a:rPr lang="en-US" sz="2400" dirty="0"/>
              <a:t> </a:t>
            </a:r>
            <a:r>
              <a:rPr lang="en-US" sz="2400" dirty="0" err="1"/>
              <a:t>rekenen</a:t>
            </a:r>
            <a:r>
              <a:rPr lang="en-US" sz="2400" dirty="0"/>
              <a:t> met </a:t>
            </a:r>
            <a:r>
              <a:rPr lang="en-US" sz="2400" dirty="0" err="1"/>
              <a:t>samengestelde</a:t>
            </a:r>
            <a:r>
              <a:rPr lang="en-US" sz="2400" dirty="0"/>
              <a:t> interest.</a:t>
            </a:r>
          </a:p>
          <a:p>
            <a:pPr>
              <a:buFontTx/>
              <a:buChar char="-"/>
            </a:pPr>
            <a:r>
              <a:rPr lang="en-US" sz="2400" dirty="0"/>
              <a:t>Je </a:t>
            </a:r>
            <a:r>
              <a:rPr lang="en-US" sz="2400" dirty="0" err="1"/>
              <a:t>weet</a:t>
            </a:r>
            <a:r>
              <a:rPr lang="en-US" sz="2400" dirty="0"/>
              <a:t> wat </a:t>
            </a:r>
            <a:r>
              <a:rPr lang="en-US" sz="2400" dirty="0" err="1"/>
              <a:t>inflatie</a:t>
            </a:r>
            <a:r>
              <a:rPr lang="en-US" sz="2400" dirty="0"/>
              <a:t> </a:t>
            </a:r>
            <a:r>
              <a:rPr lang="en-US" sz="2400" dirty="0" err="1"/>
              <a:t>doet</a:t>
            </a:r>
            <a:r>
              <a:rPr lang="en-US" sz="2400" dirty="0"/>
              <a:t> met je </a:t>
            </a:r>
            <a:r>
              <a:rPr lang="en-US" sz="2400" dirty="0" err="1"/>
              <a:t>spaargeld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01750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427</Words>
  <Application>Microsoft Office PowerPoint</Application>
  <PresentationFormat>Breedbeeld</PresentationFormat>
  <Paragraphs>101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Lucida Sans Unicode</vt:lpstr>
      <vt:lpstr>Trebuchet MS</vt:lpstr>
      <vt:lpstr>Wingdings 3</vt:lpstr>
      <vt:lpstr>Facet</vt:lpstr>
      <vt:lpstr>3.2 Waarvoor zou je sparen?</vt:lpstr>
      <vt:lpstr>Spaarmotieven</vt:lpstr>
      <vt:lpstr>Rente (voorbeeld 1)</vt:lpstr>
      <vt:lpstr>Rente (voorbeeld 2)</vt:lpstr>
      <vt:lpstr>Rente (voorbeeld 3a)</vt:lpstr>
      <vt:lpstr>Rente (voorbeeld 3b)</vt:lpstr>
      <vt:lpstr>Koopkrachtverandering</vt:lpstr>
      <vt:lpstr>Aan de slag!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bank en jouw geld</dc:title>
  <dc:creator>Seelen, BMJG (Bernard)</dc:creator>
  <cp:lastModifiedBy>Seelen, BMJG (Bernhard)</cp:lastModifiedBy>
  <cp:revision>8</cp:revision>
  <dcterms:created xsi:type="dcterms:W3CDTF">2019-09-19T12:24:03Z</dcterms:created>
  <dcterms:modified xsi:type="dcterms:W3CDTF">2021-11-14T12:53:21Z</dcterms:modified>
</cp:coreProperties>
</file>